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52"/>
    <p:restoredTop sz="95821" autoAdjust="0"/>
  </p:normalViewPr>
  <p:slideViewPr>
    <p:cSldViewPr>
      <p:cViewPr varScale="1">
        <p:scale>
          <a:sx n="78" d="100"/>
          <a:sy n="78" d="100"/>
        </p:scale>
        <p:origin x="418" y="5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s://docs.wso2.com/display/IntegrationPatterns/Messaging+Systems"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Message Channels</a:t>
            </a:r>
          </a:p>
        </p:txBody>
      </p:sp>
      <p:sp>
        <p:nvSpPr>
          <p:cNvPr id="6" name="Subtitle 5"/>
          <p:cNvSpPr>
            <a:spLocks noGrp="1"/>
          </p:cNvSpPr>
          <p:nvPr>
            <p:ph type="subTitle" idx="1"/>
          </p:nvPr>
        </p:nvSpPr>
        <p:spPr/>
        <p:txBody>
          <a:bodyPr/>
          <a:lstStyle/>
          <a:p>
            <a:r>
              <a:rPr lang="en-US" dirty="0"/>
              <a:t>Madhu Venkat</a:t>
            </a:r>
          </a:p>
        </p:txBody>
      </p:sp>
      <p:sp>
        <p:nvSpPr>
          <p:cNvPr id="7" name="Text Placeholder 6"/>
          <p:cNvSpPr>
            <a:spLocks noGrp="1"/>
          </p:cNvSpPr>
          <p:nvPr>
            <p:ph type="body" sz="quarter" idx="14"/>
          </p:nvPr>
        </p:nvSpPr>
        <p:spPr/>
        <p:txBody>
          <a:bodyPr/>
          <a:lstStyle/>
          <a:p>
            <a:r>
              <a:rPr lang="en-US" dirty="0"/>
              <a:t>Guest Faculty </a:t>
            </a:r>
          </a:p>
          <a:p>
            <a:r>
              <a:rPr lang="en-US" dirty="0"/>
              <a:t>BITS, WILP</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This EIP creates a separate channel for each type of data so that all the messages on a given channel will contain the same data type. The sender, who knows the data type, should select the appropriate channel on which to send the message. The receiver identifies the type of data a message contains, based on the channel in which it is received.</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p:txBody>
          <a:bodyPr/>
          <a:lstStyle/>
          <a:p>
            <a:r>
              <a:rPr lang="en-IN" dirty="0"/>
              <a:t>Datatype Channel - Example</a:t>
            </a:r>
          </a:p>
        </p:txBody>
      </p:sp>
      <p:pic>
        <p:nvPicPr>
          <p:cNvPr id="8194" name="Picture 2">
            <a:extLst>
              <a:ext uri="{FF2B5EF4-FFF2-40B4-BE49-F238E27FC236}">
                <a16:creationId xmlns:a16="http://schemas.microsoft.com/office/drawing/2014/main" id="{B2FF4C6D-EA2F-4312-8047-15C903161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809" y="3099394"/>
            <a:ext cx="7620000" cy="25336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ADF117B2-8928-4C66-A264-93A0A9C8A4F3}"/>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72B4D"/>
                </a:solidFill>
                <a:effectLst/>
                <a:latin typeface="Nunito Sans"/>
              </a:rPr>
              <a:t>This example scenario depicts a </a:t>
            </a:r>
            <a:r>
              <a:rPr kumimoji="0" lang="en-US" altLang="en-US" sz="1200" b="0" i="0" u="none" strike="noStrike" cap="none" normalizeH="0" baseline="0">
                <a:ln>
                  <a:noFill/>
                </a:ln>
                <a:solidFill>
                  <a:srgbClr val="172B4D"/>
                </a:solidFill>
                <a:effectLst/>
                <a:latin typeface="SFMono-Medium"/>
              </a:rPr>
              <a:t>Stock Quote</a:t>
            </a:r>
            <a:r>
              <a:rPr kumimoji="0" lang="en-US" altLang="en-US" sz="1200" b="0" i="0" u="none" strike="noStrike" cap="none" normalizeH="0" baseline="0">
                <a:ln>
                  <a:noFill/>
                </a:ln>
                <a:solidFill>
                  <a:srgbClr val="172B4D"/>
                </a:solidFill>
                <a:effectLst/>
                <a:latin typeface="Nunito Sans"/>
              </a:rPr>
              <a:t> service deployed in Axis2 server. It offers several service operations to the user. The ESB uses the filter mediator to identify each action that is specified by the sender and diverts the request into the appropriate sequence. Each sequence acts as a separate channel. The sender experiences the decomposition of channels through a log message indicated by the ESB. There will be a different log message for each operation the sender requests.</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8127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The Invalid Message Channel EIP pattern allows administrators to define an error indication that appears when an endpoint fails to process a request.</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p:txBody>
          <a:bodyPr/>
          <a:lstStyle/>
          <a:p>
            <a:r>
              <a:rPr lang="en-IN" dirty="0"/>
              <a:t>Invalid Message Channel</a:t>
            </a:r>
          </a:p>
        </p:txBody>
      </p:sp>
      <p:pic>
        <p:nvPicPr>
          <p:cNvPr id="9218" name="Picture 2">
            <a:extLst>
              <a:ext uri="{FF2B5EF4-FFF2-40B4-BE49-F238E27FC236}">
                <a16:creationId xmlns:a16="http://schemas.microsoft.com/office/drawing/2014/main" id="{553BA996-BB18-49BD-AC97-53E5A0B64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168600"/>
            <a:ext cx="61626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998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The example scenario creates a deliberate error situation to demonstrate how the ESB handles errors on message failures.</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p:txBody>
          <a:bodyPr/>
          <a:lstStyle/>
          <a:p>
            <a:r>
              <a:rPr lang="en-IN" dirty="0"/>
              <a:t>Invalid Message Channel - Example</a:t>
            </a:r>
          </a:p>
        </p:txBody>
      </p:sp>
      <p:pic>
        <p:nvPicPr>
          <p:cNvPr id="10242" name="Picture 2">
            <a:extLst>
              <a:ext uri="{FF2B5EF4-FFF2-40B4-BE49-F238E27FC236}">
                <a16:creationId xmlns:a16="http://schemas.microsoft.com/office/drawing/2014/main" id="{FE82311D-A898-49EE-804C-BA073363C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768007"/>
            <a:ext cx="76200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53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The Dead Letter Channel (DLC) EIP outlines how messaging systems can handle messages that cannot be delivered to the recipient. Due to system/network failures or failures at the recipient's end, messages sometimes do not get delivered to the target. In such cases, the messaging system can deliver the message to a DLC. </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p:txBody>
          <a:bodyPr/>
          <a:lstStyle/>
          <a:p>
            <a:r>
              <a:rPr lang="en-IN" dirty="0"/>
              <a:t>Dead Letter Channel</a:t>
            </a:r>
          </a:p>
        </p:txBody>
      </p:sp>
      <p:pic>
        <p:nvPicPr>
          <p:cNvPr id="11266" name="Picture 2">
            <a:extLst>
              <a:ext uri="{FF2B5EF4-FFF2-40B4-BE49-F238E27FC236}">
                <a16:creationId xmlns:a16="http://schemas.microsoft.com/office/drawing/2014/main" id="{9BFAE483-B351-4727-B6F4-F31A3B52F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85106"/>
            <a:ext cx="4371975"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798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IN" dirty="0"/>
              <a:t>This example takes a proxy service called </a:t>
            </a:r>
            <a:r>
              <a:rPr lang="en-IN" dirty="0" err="1"/>
              <a:t>StockQuoteProxy</a:t>
            </a:r>
            <a:r>
              <a:rPr lang="en-IN" dirty="0"/>
              <a:t>, which fronts a service by the name </a:t>
            </a:r>
            <a:r>
              <a:rPr lang="en-IN" b="0" i="0" dirty="0" err="1">
                <a:solidFill>
                  <a:srgbClr val="172B4D"/>
                </a:solidFill>
                <a:effectLst/>
                <a:latin typeface="SFMono-Medium"/>
              </a:rPr>
              <a:t>SimpleStockQuoteService</a:t>
            </a:r>
            <a:r>
              <a:rPr lang="en-IN" b="0" i="0" dirty="0">
                <a:solidFill>
                  <a:srgbClr val="172B4D"/>
                </a:solidFill>
                <a:effectLst/>
                <a:latin typeface="SFMono-Medium"/>
              </a:rPr>
              <a:t>. As long as the </a:t>
            </a:r>
            <a:r>
              <a:rPr lang="en-IN" b="0" i="0" dirty="0" err="1">
                <a:solidFill>
                  <a:srgbClr val="172B4D"/>
                </a:solidFill>
                <a:effectLst/>
                <a:latin typeface="SFMono-Medium"/>
              </a:rPr>
              <a:t>SimpleStockQuoteService</a:t>
            </a:r>
            <a:r>
              <a:rPr lang="en-IN" b="0" i="0" dirty="0">
                <a:solidFill>
                  <a:srgbClr val="172B4D"/>
                </a:solidFill>
                <a:effectLst/>
                <a:latin typeface="SFMono-Medium"/>
              </a:rPr>
              <a:t> is running, the clients calling </a:t>
            </a:r>
            <a:r>
              <a:rPr lang="en-IN" b="0" i="0" dirty="0" err="1">
                <a:solidFill>
                  <a:srgbClr val="172B4D"/>
                </a:solidFill>
                <a:effectLst/>
                <a:latin typeface="SFMono-Medium"/>
              </a:rPr>
              <a:t>StockQuoteProxy</a:t>
            </a:r>
            <a:r>
              <a:rPr lang="en-IN" b="0" i="0" dirty="0">
                <a:solidFill>
                  <a:srgbClr val="172B4D"/>
                </a:solidFill>
                <a:effectLst/>
                <a:latin typeface="SFMono-Medium"/>
              </a:rPr>
              <a:t> service got response. But if the </a:t>
            </a:r>
            <a:r>
              <a:rPr lang="en-IN" b="0" i="0" dirty="0" err="1">
                <a:solidFill>
                  <a:srgbClr val="172B4D"/>
                </a:solidFill>
                <a:effectLst/>
                <a:latin typeface="SFMono-Medium"/>
              </a:rPr>
              <a:t>SimpleStockQuoteService</a:t>
            </a:r>
            <a:r>
              <a:rPr lang="en-IN" b="0" i="0" dirty="0">
                <a:solidFill>
                  <a:srgbClr val="172B4D"/>
                </a:solidFill>
                <a:effectLst/>
                <a:latin typeface="SFMono-Medium"/>
              </a:rPr>
              <a:t> is down or a failure occurs while trying to send message to the </a:t>
            </a:r>
            <a:r>
              <a:rPr lang="en-IN" b="0" i="0" dirty="0" err="1">
                <a:solidFill>
                  <a:srgbClr val="172B4D"/>
                </a:solidFill>
                <a:effectLst/>
                <a:latin typeface="SFMono-Medium"/>
              </a:rPr>
              <a:t>SimpleStockQuoteService</a:t>
            </a:r>
            <a:r>
              <a:rPr lang="en-IN" b="0" i="0" dirty="0">
                <a:solidFill>
                  <a:srgbClr val="172B4D"/>
                </a:solidFill>
                <a:effectLst/>
                <a:latin typeface="SFMono-Medium"/>
              </a:rPr>
              <a:t>, the </a:t>
            </a:r>
            <a:r>
              <a:rPr lang="en-IN" b="0" i="0" dirty="0" err="1">
                <a:solidFill>
                  <a:srgbClr val="172B4D"/>
                </a:solidFill>
                <a:effectLst/>
                <a:latin typeface="SFMono-Medium"/>
              </a:rPr>
              <a:t>faultsequence</a:t>
            </a:r>
            <a:r>
              <a:rPr lang="en-IN" b="0" i="0" dirty="0">
                <a:solidFill>
                  <a:srgbClr val="172B4D"/>
                </a:solidFill>
                <a:effectLst/>
                <a:latin typeface="SFMono-Medium"/>
              </a:rPr>
              <a:t> will get involved and the message will be delivered to the dead letter channel.</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p:txBody>
          <a:bodyPr/>
          <a:lstStyle/>
          <a:p>
            <a:r>
              <a:rPr lang="en-IN" dirty="0"/>
              <a:t>Dead Letter Channel - Example</a:t>
            </a:r>
          </a:p>
        </p:txBody>
      </p:sp>
      <p:pic>
        <p:nvPicPr>
          <p:cNvPr id="12290" name="Picture 2">
            <a:extLst>
              <a:ext uri="{FF2B5EF4-FFF2-40B4-BE49-F238E27FC236}">
                <a16:creationId xmlns:a16="http://schemas.microsoft.com/office/drawing/2014/main" id="{F1B69E26-E1D1-464E-9716-E4B228C27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053" y="3124200"/>
            <a:ext cx="7563894"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188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The Guaranteed Delivery EIP ensures safe delivery of a message by storing it locally and transmitting it to the receiver's data store. Even when the receiver is offline, the EIP ensures that the message goes through when the receiver comes online.</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a:xfrm>
            <a:off x="304800" y="1180106"/>
            <a:ext cx="11196956" cy="395287"/>
          </a:xfrm>
        </p:spPr>
        <p:txBody>
          <a:bodyPr/>
          <a:lstStyle/>
          <a:p>
            <a:r>
              <a:rPr lang="en-IN" dirty="0"/>
              <a:t>Guaranteed Delivery Channel</a:t>
            </a:r>
          </a:p>
        </p:txBody>
      </p:sp>
      <p:pic>
        <p:nvPicPr>
          <p:cNvPr id="13314" name="Picture 2">
            <a:extLst>
              <a:ext uri="{FF2B5EF4-FFF2-40B4-BE49-F238E27FC236}">
                <a16:creationId xmlns:a16="http://schemas.microsoft.com/office/drawing/2014/main" id="{1E8EAE4A-FD05-4620-807F-B6D716BD1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799" y="2819400"/>
            <a:ext cx="5243593"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08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This example is a stock quote service where a stock quote request is sent to a specific endpoint when the receiver is offline. An Axis2 server acts as the receiver. The ESB stores the request message in a JMS message store provided by the ESB. In this scenario, a Message Broker acts as the JMS message store. Here, the Message Broker can either be the WSO2 Message Broker or ActiveMQ. </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a:xfrm>
            <a:off x="304800" y="1180106"/>
            <a:ext cx="11196956" cy="395287"/>
          </a:xfrm>
        </p:spPr>
        <p:txBody>
          <a:bodyPr/>
          <a:lstStyle/>
          <a:p>
            <a:r>
              <a:rPr lang="en-IN" dirty="0"/>
              <a:t>Guaranteed Delivery Channel - Example</a:t>
            </a:r>
          </a:p>
        </p:txBody>
      </p:sp>
      <p:pic>
        <p:nvPicPr>
          <p:cNvPr id="14338" name="Picture 2">
            <a:extLst>
              <a:ext uri="{FF2B5EF4-FFF2-40B4-BE49-F238E27FC236}">
                <a16:creationId xmlns:a16="http://schemas.microsoft.com/office/drawing/2014/main" id="{4CE26F57-03C1-47C7-BBAA-9608BADB7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934" y="2952253"/>
            <a:ext cx="71437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162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Channel Adapter accesses an application's API or data and publishes messages on a channel based on this data. Also, it receives messages and invokes functionality inside the application.</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a:xfrm>
            <a:off x="294968" y="1180106"/>
            <a:ext cx="11196956" cy="395287"/>
          </a:xfrm>
        </p:spPr>
        <p:txBody>
          <a:bodyPr/>
          <a:lstStyle/>
          <a:p>
            <a:r>
              <a:rPr lang="en-IN" dirty="0"/>
              <a:t>Channel Adapter Channel</a:t>
            </a:r>
          </a:p>
        </p:txBody>
      </p:sp>
      <p:pic>
        <p:nvPicPr>
          <p:cNvPr id="15362" name="Picture 2">
            <a:extLst>
              <a:ext uri="{FF2B5EF4-FFF2-40B4-BE49-F238E27FC236}">
                <a16:creationId xmlns:a16="http://schemas.microsoft.com/office/drawing/2014/main" id="{6FD7A499-5819-4876-8C98-12E1BC70C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429000"/>
            <a:ext cx="386715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64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This example demonstrates WSO2 ESB's Salesforce connector transferring a message coming from a stock quote client to Salesforce API and then sends the queried response that comes from Salesforce back to the client.</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a:xfrm>
            <a:off x="294968" y="1180106"/>
            <a:ext cx="11196956" cy="395287"/>
          </a:xfrm>
        </p:spPr>
        <p:txBody>
          <a:bodyPr/>
          <a:lstStyle/>
          <a:p>
            <a:r>
              <a:rPr lang="en-IN" dirty="0"/>
              <a:t>Channel Adapter Channel - Example</a:t>
            </a:r>
          </a:p>
        </p:txBody>
      </p:sp>
      <p:pic>
        <p:nvPicPr>
          <p:cNvPr id="16386" name="Picture 2">
            <a:extLst>
              <a:ext uri="{FF2B5EF4-FFF2-40B4-BE49-F238E27FC236}">
                <a16:creationId xmlns:a16="http://schemas.microsoft.com/office/drawing/2014/main" id="{DB517CE8-B2F4-40ED-8467-444CAB3A2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57526"/>
            <a:ext cx="680085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488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The Messaging Bridge EIP facilitates the connection between messaging systems and replicates messages between them by transforming message formats from one system to the other. </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a:xfrm>
            <a:off x="294968" y="1180106"/>
            <a:ext cx="11196956" cy="395287"/>
          </a:xfrm>
        </p:spPr>
        <p:txBody>
          <a:bodyPr/>
          <a:lstStyle/>
          <a:p>
            <a:r>
              <a:rPr lang="en-IN" dirty="0"/>
              <a:t>Messaging Bridge Channel</a:t>
            </a:r>
          </a:p>
        </p:txBody>
      </p:sp>
      <p:pic>
        <p:nvPicPr>
          <p:cNvPr id="17410" name="Picture 2">
            <a:extLst>
              <a:ext uri="{FF2B5EF4-FFF2-40B4-BE49-F238E27FC236}">
                <a16:creationId xmlns:a16="http://schemas.microsoft.com/office/drawing/2014/main" id="{3AA13294-71C8-4512-B9F5-513CC59C3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876549"/>
            <a:ext cx="3905250" cy="164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8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1A99-E12E-4811-BD34-C4C23F51AB56}"/>
              </a:ext>
            </a:extLst>
          </p:cNvPr>
          <p:cNvSpPr>
            <a:spLocks noGrp="1"/>
          </p:cNvSpPr>
          <p:nvPr>
            <p:ph type="title"/>
          </p:nvPr>
        </p:nvSpPr>
        <p:spPr/>
        <p:txBody>
          <a:bodyPr/>
          <a:lstStyle/>
          <a:p>
            <a:r>
              <a:rPr lang="en-IN" dirty="0"/>
              <a:t>In this segment</a:t>
            </a:r>
          </a:p>
        </p:txBody>
      </p:sp>
      <p:sp>
        <p:nvSpPr>
          <p:cNvPr id="3" name="Text Placeholder 2">
            <a:extLst>
              <a:ext uri="{FF2B5EF4-FFF2-40B4-BE49-F238E27FC236}">
                <a16:creationId xmlns:a16="http://schemas.microsoft.com/office/drawing/2014/main" id="{B8A6DDBB-2686-4E79-B97C-45DF4AFFCF5D}"/>
              </a:ext>
            </a:extLst>
          </p:cNvPr>
          <p:cNvSpPr>
            <a:spLocks noGrp="1"/>
          </p:cNvSpPr>
          <p:nvPr>
            <p:ph type="body" sz="quarter" idx="13"/>
          </p:nvPr>
        </p:nvSpPr>
        <p:spPr/>
        <p:txBody>
          <a:bodyPr>
            <a:normAutofit fontScale="70000" lnSpcReduction="20000"/>
          </a:bodyPr>
          <a:lstStyle/>
          <a:p>
            <a:r>
              <a:rPr lang="en-IN" dirty="0"/>
              <a:t>Message Channel</a:t>
            </a:r>
          </a:p>
          <a:p>
            <a:r>
              <a:rPr lang="en-IN" dirty="0"/>
              <a:t>Point to Point Channel</a:t>
            </a:r>
          </a:p>
          <a:p>
            <a:r>
              <a:rPr lang="en-IN" dirty="0"/>
              <a:t>Publish-</a:t>
            </a:r>
            <a:r>
              <a:rPr lang="en-IN" dirty="0" err="1"/>
              <a:t>Subscr</a:t>
            </a:r>
            <a:r>
              <a:rPr lang="en-IN" dirty="0"/>
              <a:t> Channel</a:t>
            </a:r>
          </a:p>
          <a:p>
            <a:r>
              <a:rPr lang="en-IN" dirty="0"/>
              <a:t>Data Type Channel</a:t>
            </a:r>
          </a:p>
          <a:p>
            <a:r>
              <a:rPr lang="en-IN" dirty="0"/>
              <a:t>Invalid Message Channel</a:t>
            </a:r>
          </a:p>
          <a:p>
            <a:r>
              <a:rPr lang="en-IN" dirty="0"/>
              <a:t>Dead Letter Channel</a:t>
            </a:r>
          </a:p>
          <a:p>
            <a:r>
              <a:rPr lang="en-IN" dirty="0"/>
              <a:t>Guaranteed Delivery</a:t>
            </a:r>
          </a:p>
          <a:p>
            <a:r>
              <a:rPr lang="en-IN" dirty="0"/>
              <a:t>Channel Adapter</a:t>
            </a:r>
          </a:p>
          <a:p>
            <a:r>
              <a:rPr lang="en-IN" dirty="0"/>
              <a:t>Messaging Bridge</a:t>
            </a:r>
          </a:p>
          <a:p>
            <a:r>
              <a:rPr lang="en-IN" dirty="0"/>
              <a:t>Message Bus</a:t>
            </a:r>
          </a:p>
        </p:txBody>
      </p:sp>
      <p:sp>
        <p:nvSpPr>
          <p:cNvPr id="4" name="Text Placeholder 3">
            <a:extLst>
              <a:ext uri="{FF2B5EF4-FFF2-40B4-BE49-F238E27FC236}">
                <a16:creationId xmlns:a16="http://schemas.microsoft.com/office/drawing/2014/main" id="{0BB948C3-3242-49C8-B36C-FF361CD79C29}"/>
              </a:ext>
            </a:extLst>
          </p:cNvPr>
          <p:cNvSpPr>
            <a:spLocks noGrp="1"/>
          </p:cNvSpPr>
          <p:nvPr>
            <p:ph type="body" sz="quarter" idx="14"/>
          </p:nvPr>
        </p:nvSpPr>
        <p:spPr/>
        <p:txBody>
          <a:bodyPr/>
          <a:lstStyle/>
          <a:p>
            <a:r>
              <a:rPr lang="en-IN" dirty="0"/>
              <a:t>Message Channels</a:t>
            </a:r>
          </a:p>
        </p:txBody>
      </p:sp>
    </p:spTree>
    <p:extLst>
      <p:ext uri="{BB962C8B-B14F-4D97-AF65-F5344CB8AC3E}">
        <p14:creationId xmlns:p14="http://schemas.microsoft.com/office/powerpoint/2010/main" val="4064675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This example illustrates the ESB as a message bridge, which accepts a REST message from the client, transforms the REST message to SOAP format, and sends the SOAP message to the back-end Axis2 server.</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a:xfrm>
            <a:off x="294968" y="1180106"/>
            <a:ext cx="11196956" cy="395287"/>
          </a:xfrm>
        </p:spPr>
        <p:txBody>
          <a:bodyPr/>
          <a:lstStyle/>
          <a:p>
            <a:r>
              <a:rPr lang="en-IN" dirty="0"/>
              <a:t>Messaging Bridge Channel - Example</a:t>
            </a:r>
          </a:p>
        </p:txBody>
      </p:sp>
      <p:pic>
        <p:nvPicPr>
          <p:cNvPr id="18434" name="Picture 2">
            <a:extLst>
              <a:ext uri="{FF2B5EF4-FFF2-40B4-BE49-F238E27FC236}">
                <a16:creationId xmlns:a16="http://schemas.microsoft.com/office/drawing/2014/main" id="{48F9C6EA-1C10-40B5-B2C5-CD78F2597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446" y="2667000"/>
            <a:ext cx="76200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235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The Message Bus EIP enables separate applications to work together in a decoupled manner so that applications can be easily added or removed without affecting each other. This approach makes maintenance and testing smoother, since editing or removing an application will not affect the functionality of any other application.</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a:xfrm>
            <a:off x="294968" y="1180106"/>
            <a:ext cx="11196956" cy="395287"/>
          </a:xfrm>
        </p:spPr>
        <p:txBody>
          <a:bodyPr/>
          <a:lstStyle/>
          <a:p>
            <a:r>
              <a:rPr lang="en-IN" dirty="0"/>
              <a:t>Messaging Bus Channel</a:t>
            </a:r>
          </a:p>
        </p:txBody>
      </p:sp>
      <p:pic>
        <p:nvPicPr>
          <p:cNvPr id="19458" name="Picture 2">
            <a:extLst>
              <a:ext uri="{FF2B5EF4-FFF2-40B4-BE49-F238E27FC236}">
                <a16:creationId xmlns:a16="http://schemas.microsoft.com/office/drawing/2014/main" id="{5C80F3E2-0BD7-4221-90D8-52A4FDAE8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276600"/>
            <a:ext cx="2800350"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289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a:t>
            </a:r>
          </a:p>
          <a:p>
            <a:r>
              <a:rPr lang="en-US" dirty="0"/>
              <a:t>Message Routing</a:t>
            </a:r>
          </a:p>
        </p:txBody>
      </p:sp>
    </p:spTree>
    <p:extLst>
      <p:ext uri="{BB962C8B-B14F-4D97-AF65-F5344CB8AC3E}">
        <p14:creationId xmlns:p14="http://schemas.microsoft.com/office/powerpoint/2010/main" val="4195798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36C4-F016-4902-8945-2AF4C3FB1B0E}"/>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5CB9229C-99D6-4CA9-811D-E72D87F90D57}"/>
              </a:ext>
            </a:extLst>
          </p:cNvPr>
          <p:cNvSpPr>
            <a:spLocks noGrp="1"/>
          </p:cNvSpPr>
          <p:nvPr>
            <p:ph type="body" sz="quarter" idx="13"/>
          </p:nvPr>
        </p:nvSpPr>
        <p:spPr/>
        <p:txBody>
          <a:bodyPr/>
          <a:lstStyle/>
          <a:p>
            <a:r>
              <a:rPr lang="en-US" b="0" i="0" dirty="0">
                <a:solidFill>
                  <a:srgbClr val="172B4D"/>
                </a:solidFill>
                <a:effectLst/>
                <a:latin typeface="Nunito Sans"/>
              </a:rPr>
              <a:t>A Message channel is a basic architectural pattern of a </a:t>
            </a:r>
            <a:r>
              <a:rPr lang="en-US" b="0" i="0" u="none" strike="noStrike" dirty="0">
                <a:solidFill>
                  <a:srgbClr val="326CA6"/>
                </a:solidFill>
                <a:effectLst/>
                <a:latin typeface="Nunito Sans"/>
                <a:hlinkClick r:id="rId2"/>
              </a:rPr>
              <a:t>messaging system</a:t>
            </a:r>
            <a:r>
              <a:rPr lang="en-US" b="0" i="0" dirty="0">
                <a:solidFill>
                  <a:srgbClr val="172B4D"/>
                </a:solidFill>
                <a:effectLst/>
                <a:latin typeface="Nunito Sans"/>
              </a:rPr>
              <a:t> and is used fundamentally for exchanging data between applications. An application can use a channel to make a specific type of data available to any receiver applications that need to consume that type of data.</a:t>
            </a:r>
            <a:endParaRPr lang="en-IN" dirty="0"/>
          </a:p>
        </p:txBody>
      </p:sp>
      <p:sp>
        <p:nvSpPr>
          <p:cNvPr id="4" name="Text Placeholder 3">
            <a:extLst>
              <a:ext uri="{FF2B5EF4-FFF2-40B4-BE49-F238E27FC236}">
                <a16:creationId xmlns:a16="http://schemas.microsoft.com/office/drawing/2014/main" id="{05EEAB4A-A7EC-4FD1-9631-C0F6913C3D03}"/>
              </a:ext>
            </a:extLst>
          </p:cNvPr>
          <p:cNvSpPr>
            <a:spLocks noGrp="1"/>
          </p:cNvSpPr>
          <p:nvPr>
            <p:ph type="body" sz="quarter" idx="14"/>
          </p:nvPr>
        </p:nvSpPr>
        <p:spPr/>
        <p:txBody>
          <a:bodyPr/>
          <a:lstStyle/>
          <a:p>
            <a:endParaRPr lang="en-IN" dirty="0"/>
          </a:p>
        </p:txBody>
      </p:sp>
      <p:pic>
        <p:nvPicPr>
          <p:cNvPr id="1026" name="Picture 2">
            <a:extLst>
              <a:ext uri="{FF2B5EF4-FFF2-40B4-BE49-F238E27FC236}">
                <a16:creationId xmlns:a16="http://schemas.microsoft.com/office/drawing/2014/main" id="{F0FFE8FF-BB71-4302-9ED1-AB23EA3D0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964657"/>
            <a:ext cx="5435696" cy="259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73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C8F0-86BF-4F40-984C-2ECDA1FE518B}"/>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79A4C947-BEDC-4FF0-853F-FE0BF43F664F}"/>
              </a:ext>
            </a:extLst>
          </p:cNvPr>
          <p:cNvSpPr>
            <a:spLocks noGrp="1"/>
          </p:cNvSpPr>
          <p:nvPr>
            <p:ph type="body" sz="quarter" idx="13"/>
          </p:nvPr>
        </p:nvSpPr>
        <p:spPr/>
        <p:txBody>
          <a:bodyPr/>
          <a:lstStyle/>
          <a:p>
            <a:r>
              <a:rPr lang="en-US" b="0" i="0" dirty="0">
                <a:solidFill>
                  <a:srgbClr val="172B4D"/>
                </a:solidFill>
                <a:effectLst/>
                <a:latin typeface="Nunito Sans"/>
              </a:rPr>
              <a:t>The Point-to-Point Channel EIP ensures that only a single receiver consumes a message (when there are multiple receivers waiting to consume the message).</a:t>
            </a:r>
            <a:endParaRPr lang="en-IN" dirty="0"/>
          </a:p>
        </p:txBody>
      </p:sp>
      <p:sp>
        <p:nvSpPr>
          <p:cNvPr id="4" name="Text Placeholder 3">
            <a:extLst>
              <a:ext uri="{FF2B5EF4-FFF2-40B4-BE49-F238E27FC236}">
                <a16:creationId xmlns:a16="http://schemas.microsoft.com/office/drawing/2014/main" id="{9A5FE915-5853-4E59-9C89-59F2AD5F33A3}"/>
              </a:ext>
            </a:extLst>
          </p:cNvPr>
          <p:cNvSpPr>
            <a:spLocks noGrp="1"/>
          </p:cNvSpPr>
          <p:nvPr>
            <p:ph type="body" sz="quarter" idx="14"/>
          </p:nvPr>
        </p:nvSpPr>
        <p:spPr/>
        <p:txBody>
          <a:bodyPr/>
          <a:lstStyle/>
          <a:p>
            <a:r>
              <a:rPr lang="en-IN" dirty="0"/>
              <a:t>Point to Point Channel</a:t>
            </a:r>
          </a:p>
        </p:txBody>
      </p:sp>
      <p:pic>
        <p:nvPicPr>
          <p:cNvPr id="2050" name="Picture 2">
            <a:extLst>
              <a:ext uri="{FF2B5EF4-FFF2-40B4-BE49-F238E27FC236}">
                <a16:creationId xmlns:a16="http://schemas.microsoft.com/office/drawing/2014/main" id="{4D5802A2-0BBC-48EE-A2CF-953F70EB4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590800"/>
            <a:ext cx="5876925" cy="990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19BD15B-FCC2-4FE4-94E7-8068E2D32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065662"/>
            <a:ext cx="6877050" cy="250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95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13A1-4CB0-4AA8-85B7-B022478659B5}"/>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F6F6C15-9CE1-4ABF-8D02-E934427C7F7D}"/>
              </a:ext>
            </a:extLst>
          </p:cNvPr>
          <p:cNvSpPr>
            <a:spLocks noGrp="1"/>
          </p:cNvSpPr>
          <p:nvPr>
            <p:ph type="body" sz="quarter" idx="13"/>
          </p:nvPr>
        </p:nvSpPr>
        <p:spPr/>
        <p:txBody>
          <a:bodyPr/>
          <a:lstStyle/>
          <a:p>
            <a:endParaRPr lang="en-IN" dirty="0"/>
          </a:p>
        </p:txBody>
      </p:sp>
      <p:sp>
        <p:nvSpPr>
          <p:cNvPr id="4" name="Text Placeholder 3">
            <a:extLst>
              <a:ext uri="{FF2B5EF4-FFF2-40B4-BE49-F238E27FC236}">
                <a16:creationId xmlns:a16="http://schemas.microsoft.com/office/drawing/2014/main" id="{8933CD0C-914B-47D2-8954-59E47E752995}"/>
              </a:ext>
            </a:extLst>
          </p:cNvPr>
          <p:cNvSpPr>
            <a:spLocks noGrp="1"/>
          </p:cNvSpPr>
          <p:nvPr>
            <p:ph type="body" sz="quarter" idx="14"/>
          </p:nvPr>
        </p:nvSpPr>
        <p:spPr/>
        <p:txBody>
          <a:bodyPr/>
          <a:lstStyle/>
          <a:p>
            <a:r>
              <a:rPr lang="en-IN" dirty="0"/>
              <a:t>Point to Point Channel – Example</a:t>
            </a:r>
          </a:p>
        </p:txBody>
      </p:sp>
      <p:pic>
        <p:nvPicPr>
          <p:cNvPr id="3074" name="Picture 2">
            <a:extLst>
              <a:ext uri="{FF2B5EF4-FFF2-40B4-BE49-F238E27FC236}">
                <a16:creationId xmlns:a16="http://schemas.microsoft.com/office/drawing/2014/main" id="{8FAD3E7D-0434-431E-B393-886F4963D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1952625"/>
            <a:ext cx="809625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312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EBBD-5CE7-4523-A062-B178A47A3CFA}"/>
              </a:ext>
            </a:extLst>
          </p:cNvPr>
          <p:cNvSpPr>
            <a:spLocks noGrp="1"/>
          </p:cNvSpPr>
          <p:nvPr>
            <p:ph type="title"/>
          </p:nvPr>
        </p:nvSpPr>
        <p:spPr/>
        <p:txBody>
          <a:bodyPr/>
          <a:lstStyle/>
          <a:p>
            <a:r>
              <a:rPr lang="en-IN" dirty="0"/>
              <a:t>Message Channel</a:t>
            </a:r>
          </a:p>
        </p:txBody>
      </p:sp>
      <p:sp>
        <p:nvSpPr>
          <p:cNvPr id="4" name="Text Placeholder 3">
            <a:extLst>
              <a:ext uri="{FF2B5EF4-FFF2-40B4-BE49-F238E27FC236}">
                <a16:creationId xmlns:a16="http://schemas.microsoft.com/office/drawing/2014/main" id="{A5CEAE7F-6119-4D72-9BCC-0855B0575913}"/>
              </a:ext>
            </a:extLst>
          </p:cNvPr>
          <p:cNvSpPr>
            <a:spLocks noGrp="1"/>
          </p:cNvSpPr>
          <p:nvPr>
            <p:ph type="body" sz="quarter" idx="14"/>
          </p:nvPr>
        </p:nvSpPr>
        <p:spPr/>
        <p:txBody>
          <a:bodyPr/>
          <a:lstStyle/>
          <a:p>
            <a:r>
              <a:rPr lang="en-IN" dirty="0"/>
              <a:t>Point to Point Channel</a:t>
            </a:r>
          </a:p>
        </p:txBody>
      </p:sp>
      <p:graphicFrame>
        <p:nvGraphicFramePr>
          <p:cNvPr id="5" name="Table 4">
            <a:extLst>
              <a:ext uri="{FF2B5EF4-FFF2-40B4-BE49-F238E27FC236}">
                <a16:creationId xmlns:a16="http://schemas.microsoft.com/office/drawing/2014/main" id="{F1FF1DF6-322F-4860-9C85-E32AEA019CF4}"/>
              </a:ext>
            </a:extLst>
          </p:cNvPr>
          <p:cNvGraphicFramePr>
            <a:graphicFrameLocks noGrp="1"/>
          </p:cNvGraphicFramePr>
          <p:nvPr>
            <p:extLst>
              <p:ext uri="{D42A27DB-BD31-4B8C-83A1-F6EECF244321}">
                <p14:modId xmlns:p14="http://schemas.microsoft.com/office/powerpoint/2010/main" val="153939020"/>
              </p:ext>
            </p:extLst>
          </p:nvPr>
        </p:nvGraphicFramePr>
        <p:xfrm>
          <a:off x="914400" y="1548120"/>
          <a:ext cx="10515600" cy="1905000"/>
        </p:xfrm>
        <a:graphic>
          <a:graphicData uri="http://schemas.openxmlformats.org/drawingml/2006/table">
            <a:tbl>
              <a:tblPr/>
              <a:tblGrid>
                <a:gridCol w="5257800">
                  <a:extLst>
                    <a:ext uri="{9D8B030D-6E8A-4147-A177-3AD203B41FA5}">
                      <a16:colId xmlns:a16="http://schemas.microsoft.com/office/drawing/2014/main" val="802441378"/>
                    </a:ext>
                  </a:extLst>
                </a:gridCol>
                <a:gridCol w="5257800">
                  <a:extLst>
                    <a:ext uri="{9D8B030D-6E8A-4147-A177-3AD203B41FA5}">
                      <a16:colId xmlns:a16="http://schemas.microsoft.com/office/drawing/2014/main" val="1904417589"/>
                    </a:ext>
                  </a:extLst>
                </a:gridCol>
              </a:tblGrid>
              <a:tr h="0">
                <a:tc>
                  <a:txBody>
                    <a:bodyPr/>
                    <a:lstStyle/>
                    <a:p>
                      <a:pPr algn="l" fontAlgn="t"/>
                      <a:r>
                        <a:rPr lang="en-IN" b="1" dirty="0">
                          <a:solidFill>
                            <a:srgbClr val="000000"/>
                          </a:solidFill>
                          <a:effectLst/>
                          <a:latin typeface="Nunito Sans"/>
                        </a:rPr>
                        <a:t>Point-to-Point EIP (Figure 1)</a:t>
                      </a:r>
                    </a:p>
                  </a:txBody>
                  <a:tcPr marL="76200" marR="114300" marT="53340" marB="53340">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4F5F7"/>
                    </a:solidFill>
                  </a:tcPr>
                </a:tc>
                <a:tc>
                  <a:txBody>
                    <a:bodyPr/>
                    <a:lstStyle/>
                    <a:p>
                      <a:pPr algn="l" fontAlgn="t"/>
                      <a:r>
                        <a:rPr lang="en-IN" b="1">
                          <a:solidFill>
                            <a:srgbClr val="000000"/>
                          </a:solidFill>
                          <a:effectLst/>
                          <a:latin typeface="Nunito Sans"/>
                        </a:rPr>
                        <a:t>Point-to-Point Channel Example Scenario (Figure 2)</a:t>
                      </a:r>
                    </a:p>
                  </a:txBody>
                  <a:tcPr marL="76200" marR="114300" marT="53340" marB="53340">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1661688288"/>
                  </a:ext>
                </a:extLst>
              </a:tr>
              <a:tr h="0">
                <a:tc>
                  <a:txBody>
                    <a:bodyPr/>
                    <a:lstStyle/>
                    <a:p>
                      <a:pPr algn="l" fontAlgn="t"/>
                      <a:r>
                        <a:rPr lang="en-IN">
                          <a:effectLst/>
                          <a:latin typeface="Nunito Sans"/>
                        </a:rPr>
                        <a:t>Sender</a:t>
                      </a:r>
                    </a:p>
                  </a:txBody>
                  <a:tcPr marL="76200" marR="76200" marT="53340" marB="53340">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IN">
                          <a:effectLst/>
                        </a:rPr>
                        <a:t>Stock Quote Client</a:t>
                      </a:r>
                    </a:p>
                  </a:txBody>
                  <a:tcPr marL="76200" marR="76200" marT="53340" marB="53340">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007988441"/>
                  </a:ext>
                </a:extLst>
              </a:tr>
              <a:tr h="0">
                <a:tc>
                  <a:txBody>
                    <a:bodyPr/>
                    <a:lstStyle/>
                    <a:p>
                      <a:pPr algn="l" fontAlgn="t"/>
                      <a:r>
                        <a:rPr lang="en-IN">
                          <a:effectLst/>
                        </a:rPr>
                        <a:t>Receiver </a:t>
                      </a:r>
                    </a:p>
                  </a:txBody>
                  <a:tcPr marL="76200" marR="76200" marT="53340" marB="53340">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a:effectLst/>
                        </a:rPr>
                        <a:t>Three instances of the Stock Quote service</a:t>
                      </a:r>
                    </a:p>
                  </a:txBody>
                  <a:tcPr marL="76200" marR="76200" marT="53340" marB="53340">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967336666"/>
                  </a:ext>
                </a:extLst>
              </a:tr>
              <a:tr h="0">
                <a:tc>
                  <a:txBody>
                    <a:bodyPr/>
                    <a:lstStyle/>
                    <a:p>
                      <a:pPr algn="l" fontAlgn="t"/>
                      <a:r>
                        <a:rPr lang="en-IN">
                          <a:effectLst/>
                          <a:latin typeface="Nunito Sans"/>
                        </a:rPr>
                        <a:t>Point to Point Channel</a:t>
                      </a:r>
                    </a:p>
                  </a:txBody>
                  <a:tcPr marL="76200" marR="76200" marT="53340" marB="53340">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IN">
                          <a:effectLst/>
                          <a:latin typeface="Nunito Sans"/>
                        </a:rPr>
                        <a:t>Load-balance Endpoint</a:t>
                      </a:r>
                    </a:p>
                  </a:txBody>
                  <a:tcPr marL="76200" marR="76200" marT="53340" marB="53340">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878083359"/>
                  </a:ext>
                </a:extLst>
              </a:tr>
              <a:tr h="0">
                <a:tc>
                  <a:txBody>
                    <a:bodyPr/>
                    <a:lstStyle/>
                    <a:p>
                      <a:pPr algn="l" fontAlgn="t"/>
                      <a:r>
                        <a:rPr lang="en-IN">
                          <a:effectLst/>
                          <a:latin typeface="Nunito Sans"/>
                        </a:rPr>
                        <a:t>Order</a:t>
                      </a:r>
                    </a:p>
                  </a:txBody>
                  <a:tcPr marL="76200" marR="76200" marT="53340" marB="53340">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IN" dirty="0">
                          <a:effectLst/>
                        </a:rPr>
                        <a:t>Stock Quote Requests</a:t>
                      </a:r>
                    </a:p>
                  </a:txBody>
                  <a:tcPr marL="76200" marR="76200" marT="53340" marB="53340">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603138475"/>
                  </a:ext>
                </a:extLst>
              </a:tr>
            </a:tbl>
          </a:graphicData>
        </a:graphic>
      </p:graphicFrame>
    </p:spTree>
    <p:extLst>
      <p:ext uri="{BB962C8B-B14F-4D97-AF65-F5344CB8AC3E}">
        <p14:creationId xmlns:p14="http://schemas.microsoft.com/office/powerpoint/2010/main" val="2261474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1260913" y="1575393"/>
            <a:ext cx="9756825" cy="2753721"/>
          </a:xfrm>
        </p:spPr>
        <p:txBody>
          <a:bodyPr/>
          <a:lstStyle/>
          <a:p>
            <a:r>
              <a:rPr lang="en-US" b="0" i="0" dirty="0">
                <a:solidFill>
                  <a:srgbClr val="172B4D"/>
                </a:solidFill>
                <a:effectLst/>
                <a:latin typeface="Nunito Sans"/>
              </a:rPr>
              <a:t>The Publish-Subscribe Channel EIP receives messages from the input channel, and then splits and transmits them among its subscribers through the output channel. Each subscriber has only one output channel. </a:t>
            </a:r>
            <a:endParaRPr lang="en-IN" b="0" i="0" dirty="0">
              <a:solidFill>
                <a:srgbClr val="172B4D"/>
              </a:solidFill>
              <a:effectLst/>
              <a:latin typeface="Nunito Sans"/>
            </a:endParaRPr>
          </a:p>
          <a:p>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p:txBody>
          <a:bodyPr/>
          <a:lstStyle/>
          <a:p>
            <a:r>
              <a:rPr lang="en-IN" dirty="0"/>
              <a:t>Publish-Subscribe Channel</a:t>
            </a:r>
          </a:p>
        </p:txBody>
      </p:sp>
      <p:pic>
        <p:nvPicPr>
          <p:cNvPr id="5122" name="Picture 2">
            <a:extLst>
              <a:ext uri="{FF2B5EF4-FFF2-40B4-BE49-F238E27FC236}">
                <a16:creationId xmlns:a16="http://schemas.microsoft.com/office/drawing/2014/main" id="{4E631BF4-C035-4011-A884-3E0BA9FD7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543174"/>
            <a:ext cx="4844242"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161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1260913" y="1575393"/>
            <a:ext cx="9756825" cy="2753721"/>
          </a:xfrm>
        </p:spPr>
        <p:txBody>
          <a:bodyPr/>
          <a:lstStyle/>
          <a:p>
            <a:r>
              <a:rPr lang="en-US" b="0" i="0" dirty="0">
                <a:solidFill>
                  <a:srgbClr val="333333"/>
                </a:solidFill>
                <a:effectLst/>
                <a:latin typeface="Times New Roman" panose="02020603050405020304" pitchFamily="18" charset="0"/>
              </a:rPr>
              <a:t>In this example, both </a:t>
            </a:r>
            <a:r>
              <a:rPr lang="en-US" b="0" i="1" dirty="0">
                <a:solidFill>
                  <a:srgbClr val="333333"/>
                </a:solidFill>
                <a:effectLst/>
                <a:latin typeface="Times New Roman" panose="02020603050405020304" pitchFamily="18" charset="0"/>
              </a:rPr>
              <a:t>Subscriber Y</a:t>
            </a:r>
            <a:r>
              <a:rPr lang="en-US" b="0" i="0" dirty="0">
                <a:solidFill>
                  <a:srgbClr val="333333"/>
                </a:solidFill>
                <a:effectLst/>
                <a:latin typeface="Times New Roman" panose="02020603050405020304" pitchFamily="18" charset="0"/>
              </a:rPr>
              <a:t> and </a:t>
            </a:r>
            <a:r>
              <a:rPr lang="en-US" b="0" i="1" dirty="0">
                <a:solidFill>
                  <a:srgbClr val="333333"/>
                </a:solidFill>
                <a:effectLst/>
                <a:latin typeface="Times New Roman" panose="02020603050405020304" pitchFamily="18" charset="0"/>
              </a:rPr>
              <a:t>Subscriber Z</a:t>
            </a:r>
            <a:r>
              <a:rPr lang="en-US" b="0" i="0" dirty="0">
                <a:solidFill>
                  <a:srgbClr val="333333"/>
                </a:solidFill>
                <a:effectLst/>
                <a:latin typeface="Times New Roman" panose="02020603050405020304" pitchFamily="18" charset="0"/>
              </a:rPr>
              <a:t> each receive a copy of </a:t>
            </a:r>
            <a:r>
              <a:rPr lang="en-US" b="0" i="1" dirty="0">
                <a:solidFill>
                  <a:srgbClr val="333333"/>
                </a:solidFill>
                <a:effectLst/>
                <a:latin typeface="Times New Roman" panose="02020603050405020304" pitchFamily="18" charset="0"/>
              </a:rPr>
              <a:t>Message 3</a:t>
            </a:r>
            <a:r>
              <a:rPr lang="en-US" b="0" i="0" dirty="0">
                <a:solidFill>
                  <a:srgbClr val="333333"/>
                </a:solidFill>
                <a:effectLst/>
                <a:latin typeface="Times New Roman" panose="02020603050405020304" pitchFamily="18" charset="0"/>
              </a:rPr>
              <a:t> as they are subscribing to the same </a:t>
            </a:r>
            <a:r>
              <a:rPr lang="en-US" b="0" i="1" dirty="0">
                <a:solidFill>
                  <a:srgbClr val="333333"/>
                </a:solidFill>
                <a:effectLst/>
                <a:latin typeface="Times New Roman" panose="02020603050405020304" pitchFamily="18" charset="0"/>
              </a:rPr>
              <a:t>Topic C</a:t>
            </a:r>
            <a:r>
              <a:rPr lang="en-US" b="0" i="0" dirty="0">
                <a:solidFill>
                  <a:srgbClr val="333333"/>
                </a:solidFill>
                <a:effectLst/>
                <a:latin typeface="Times New Roman" panose="02020603050405020304" pitchFamily="18" charset="0"/>
              </a:rPr>
              <a:t>, but through separate subscriptions.</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p:txBody>
          <a:bodyPr/>
          <a:lstStyle/>
          <a:p>
            <a:r>
              <a:rPr lang="en-IN" dirty="0"/>
              <a:t>Publish-Subscribe Channel - Example</a:t>
            </a:r>
          </a:p>
        </p:txBody>
      </p:sp>
      <p:pic>
        <p:nvPicPr>
          <p:cNvPr id="6146" name="Picture 2">
            <a:extLst>
              <a:ext uri="{FF2B5EF4-FFF2-40B4-BE49-F238E27FC236}">
                <a16:creationId xmlns:a16="http://schemas.microsoft.com/office/drawing/2014/main" id="{497C2D34-FE9D-4C5F-AE6F-B5BF9D552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581276"/>
            <a:ext cx="476250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433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8416-2930-4705-8447-3C088B345F11}"/>
              </a:ext>
            </a:extLst>
          </p:cNvPr>
          <p:cNvSpPr>
            <a:spLocks noGrp="1"/>
          </p:cNvSpPr>
          <p:nvPr>
            <p:ph type="title"/>
          </p:nvPr>
        </p:nvSpPr>
        <p:spPr/>
        <p:txBody>
          <a:bodyPr/>
          <a:lstStyle/>
          <a:p>
            <a:r>
              <a:rPr lang="en-IN" dirty="0"/>
              <a:t>Message Channel</a:t>
            </a:r>
          </a:p>
        </p:txBody>
      </p:sp>
      <p:sp>
        <p:nvSpPr>
          <p:cNvPr id="3" name="Text Placeholder 2">
            <a:extLst>
              <a:ext uri="{FF2B5EF4-FFF2-40B4-BE49-F238E27FC236}">
                <a16:creationId xmlns:a16="http://schemas.microsoft.com/office/drawing/2014/main" id="{C20495D1-BF07-415B-8B0C-E3638150C0C4}"/>
              </a:ext>
            </a:extLst>
          </p:cNvPr>
          <p:cNvSpPr>
            <a:spLocks noGrp="1"/>
          </p:cNvSpPr>
          <p:nvPr>
            <p:ph type="body" sz="quarter" idx="13"/>
          </p:nvPr>
        </p:nvSpPr>
        <p:spPr>
          <a:xfrm>
            <a:off x="880397" y="1575393"/>
            <a:ext cx="9756825" cy="2753721"/>
          </a:xfrm>
        </p:spPr>
        <p:txBody>
          <a:bodyPr/>
          <a:lstStyle/>
          <a:p>
            <a:r>
              <a:rPr lang="en-US" b="0" i="0" dirty="0">
                <a:solidFill>
                  <a:srgbClr val="172B4D"/>
                </a:solidFill>
                <a:effectLst/>
                <a:latin typeface="Nunito Sans"/>
              </a:rPr>
              <a:t>This EIP creates a separate channel for each type of data so that all the messages on a given channel will contain the same data type. The sender, who knows the data type, should select the appropriate channel on which to send the message. The receiver identifies the type of data a message contains, based on the channel in which it is received.</a:t>
            </a:r>
            <a:endParaRPr lang="en-IN" dirty="0"/>
          </a:p>
        </p:txBody>
      </p:sp>
      <p:sp>
        <p:nvSpPr>
          <p:cNvPr id="4" name="Text Placeholder 3">
            <a:extLst>
              <a:ext uri="{FF2B5EF4-FFF2-40B4-BE49-F238E27FC236}">
                <a16:creationId xmlns:a16="http://schemas.microsoft.com/office/drawing/2014/main" id="{A1FBA052-BB1E-4A93-94CB-43DFA10221FB}"/>
              </a:ext>
            </a:extLst>
          </p:cNvPr>
          <p:cNvSpPr>
            <a:spLocks noGrp="1"/>
          </p:cNvSpPr>
          <p:nvPr>
            <p:ph type="body" sz="quarter" idx="14"/>
          </p:nvPr>
        </p:nvSpPr>
        <p:spPr/>
        <p:txBody>
          <a:bodyPr/>
          <a:lstStyle/>
          <a:p>
            <a:r>
              <a:rPr lang="en-IN" dirty="0"/>
              <a:t>Datatype Channel</a:t>
            </a:r>
          </a:p>
        </p:txBody>
      </p:sp>
      <p:pic>
        <p:nvPicPr>
          <p:cNvPr id="7170" name="Picture 2">
            <a:extLst>
              <a:ext uri="{FF2B5EF4-FFF2-40B4-BE49-F238E27FC236}">
                <a16:creationId xmlns:a16="http://schemas.microsoft.com/office/drawing/2014/main" id="{9903B35F-7A9B-47F9-A331-48662F2A6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043238"/>
            <a:ext cx="4038600" cy="287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125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B58C1CDD45143928531B634536E02" ma:contentTypeVersion="6" ma:contentTypeDescription="Create a new document." ma:contentTypeScope="" ma:versionID="6c58f95b0025934d95cd62b3ea19feb7">
  <xsd:schema xmlns:xsd="http://www.w3.org/2001/XMLSchema" xmlns:xs="http://www.w3.org/2001/XMLSchema" xmlns:p="http://schemas.microsoft.com/office/2006/metadata/properties" xmlns:ns2="49b8a6a4-4c0c-4ade-8208-e9d33f271f71" xmlns:ns3="01efe261-8f89-4821-854b-09de4a0f8ad0" targetNamespace="http://schemas.microsoft.com/office/2006/metadata/properties" ma:root="true" ma:fieldsID="b276bab2b9f21eaa32d1c14f030bfe59" ns2:_="" ns3:_="">
    <xsd:import namespace="49b8a6a4-4c0c-4ade-8208-e9d33f271f71"/>
    <xsd:import namespace="01efe261-8f89-4821-854b-09de4a0f8a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8a6a4-4c0c-4ade-8208-e9d33f271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efe261-8f89-4821-854b-09de4a0f8ad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AC9768-F102-4729-B8A4-90F0EBC4C146}"/>
</file>

<file path=customXml/itemProps2.xml><?xml version="1.0" encoding="utf-8"?>
<ds:datastoreItem xmlns:ds="http://schemas.openxmlformats.org/officeDocument/2006/customXml" ds:itemID="{AB54F931-2095-4384-B5DC-D99230411E5C}"/>
</file>

<file path=customXml/itemProps3.xml><?xml version="1.0" encoding="utf-8"?>
<ds:datastoreItem xmlns:ds="http://schemas.openxmlformats.org/officeDocument/2006/customXml" ds:itemID="{9305F091-DEAA-4CB3-81F3-B26D774CA1F9}"/>
</file>

<file path=docProps/app.xml><?xml version="1.0" encoding="utf-8"?>
<Properties xmlns="http://schemas.openxmlformats.org/officeDocument/2006/extended-properties" xmlns:vt="http://schemas.openxmlformats.org/officeDocument/2006/docPropsVTypes">
  <Template>Office Theme</Template>
  <TotalTime>3330</TotalTime>
  <Words>1030</Words>
  <Application>Microsoft Office PowerPoint</Application>
  <PresentationFormat>Widescreen</PresentationFormat>
  <Paragraphs>84</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Helvetica</vt:lpstr>
      <vt:lpstr>Helvetica Light</vt:lpstr>
      <vt:lpstr>Nunito Sans</vt:lpstr>
      <vt:lpstr>SFMono-Medium</vt:lpstr>
      <vt:lpstr>Times New Roman</vt:lpstr>
      <vt:lpstr>Office Theme</vt:lpstr>
      <vt:lpstr>Message Channels</vt:lpstr>
      <vt:lpstr>In this segment</vt:lpstr>
      <vt:lpstr>Message Channel</vt:lpstr>
      <vt:lpstr>Message Channel</vt:lpstr>
      <vt:lpstr>Message Channel</vt:lpstr>
      <vt:lpstr>Message Channel</vt:lpstr>
      <vt:lpstr>Message Channel</vt:lpstr>
      <vt:lpstr>Message Channel</vt:lpstr>
      <vt:lpstr>Message Channel</vt:lpstr>
      <vt:lpstr>Message Channel</vt:lpstr>
      <vt:lpstr>Message Channel</vt:lpstr>
      <vt:lpstr>Message Channel</vt:lpstr>
      <vt:lpstr>Message Channel</vt:lpstr>
      <vt:lpstr>Message Channel</vt:lpstr>
      <vt:lpstr>Message Channel</vt:lpstr>
      <vt:lpstr>Message Channel</vt:lpstr>
      <vt:lpstr>Message Channel</vt:lpstr>
      <vt:lpstr>Message Channel</vt:lpstr>
      <vt:lpstr>Message Channel</vt:lpstr>
      <vt:lpstr>Message Channel</vt:lpstr>
      <vt:lpstr>Message Channel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K, Madhu Venkat</cp:lastModifiedBy>
  <cp:revision>302</cp:revision>
  <dcterms:created xsi:type="dcterms:W3CDTF">2018-10-16T06:13:57Z</dcterms:created>
  <dcterms:modified xsi:type="dcterms:W3CDTF">2022-09-03T10:28:59Z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0x010100502B58C1CDD45143928531B634536E02</vt:lpwstr>
  </property>
</Properties>
</file>